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Default Extension="wmv" ContentType="video/x-ms-wmv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08" r:id="rId1"/>
  </p:sldMasterIdLst>
  <p:notesMasterIdLst>
    <p:notesMasterId r:id="rId55"/>
  </p:notesMasterIdLst>
  <p:sldIdLst>
    <p:sldId id="256" r:id="rId2"/>
    <p:sldId id="290" r:id="rId3"/>
    <p:sldId id="289" r:id="rId4"/>
    <p:sldId id="257" r:id="rId5"/>
    <p:sldId id="291" r:id="rId6"/>
    <p:sldId id="270" r:id="rId7"/>
    <p:sldId id="299" r:id="rId8"/>
    <p:sldId id="273" r:id="rId9"/>
    <p:sldId id="285" r:id="rId10"/>
    <p:sldId id="264" r:id="rId11"/>
    <p:sldId id="297" r:id="rId12"/>
    <p:sldId id="298" r:id="rId13"/>
    <p:sldId id="305" r:id="rId14"/>
    <p:sldId id="306" r:id="rId15"/>
    <p:sldId id="292" r:id="rId16"/>
    <p:sldId id="328" r:id="rId17"/>
    <p:sldId id="260" r:id="rId18"/>
    <p:sldId id="275" r:id="rId19"/>
    <p:sldId id="307" r:id="rId20"/>
    <p:sldId id="308" r:id="rId21"/>
    <p:sldId id="321" r:id="rId22"/>
    <p:sldId id="309" r:id="rId23"/>
    <p:sldId id="322" r:id="rId24"/>
    <p:sldId id="310" r:id="rId25"/>
    <p:sldId id="323" r:id="rId26"/>
    <p:sldId id="311" r:id="rId27"/>
    <p:sldId id="324" r:id="rId28"/>
    <p:sldId id="312" r:id="rId29"/>
    <p:sldId id="313" r:id="rId30"/>
    <p:sldId id="314" r:id="rId31"/>
    <p:sldId id="325" r:id="rId32"/>
    <p:sldId id="315" r:id="rId33"/>
    <p:sldId id="316" r:id="rId34"/>
    <p:sldId id="326" r:id="rId35"/>
    <p:sldId id="317" r:id="rId36"/>
    <p:sldId id="318" r:id="rId37"/>
    <p:sldId id="327" r:id="rId38"/>
    <p:sldId id="319" r:id="rId39"/>
    <p:sldId id="320" r:id="rId40"/>
    <p:sldId id="293" r:id="rId41"/>
    <p:sldId id="263" r:id="rId42"/>
    <p:sldId id="287" r:id="rId43"/>
    <p:sldId id="259" r:id="rId44"/>
    <p:sldId id="258" r:id="rId45"/>
    <p:sldId id="262" r:id="rId46"/>
    <p:sldId id="295" r:id="rId47"/>
    <p:sldId id="265" r:id="rId48"/>
    <p:sldId id="276" r:id="rId49"/>
    <p:sldId id="277" r:id="rId50"/>
    <p:sldId id="266" r:id="rId51"/>
    <p:sldId id="274" r:id="rId52"/>
    <p:sldId id="288" r:id="rId53"/>
    <p:sldId id="284" r:id="rId5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74" autoAdjust="0"/>
    <p:restoredTop sz="77829" autoAdjust="0"/>
  </p:normalViewPr>
  <p:slideViewPr>
    <p:cSldViewPr snapToGrid="0" snapToObjects="1">
      <p:cViewPr>
        <p:scale>
          <a:sx n="64" d="100"/>
          <a:sy n="64" d="100"/>
        </p:scale>
        <p:origin x="-3736" y="-1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E49EC-6894-4F9A-BE77-C398F57187A0}" type="datetimeFigureOut">
              <a:rPr lang="en-US" smtClean="0"/>
              <a:pPr/>
              <a:t>9/29/11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80C65-58C0-4A80-96AF-8554AC45F4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871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7561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2222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3648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7279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3287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095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2873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2773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Are you recording</a:t>
            </a:r>
            <a:r>
              <a:rPr lang="en-US" baseline="0" dirty="0" smtClean="0"/>
              <a:t> websites or user interactions with websites?  I presume that the recording is of the user’s interactions with a website for later, or repeated, playback of those same interactions.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4658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5048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758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1609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0829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i="0" dirty="0" smtClean="0"/>
              <a:t>Whoa!  Now </a:t>
            </a:r>
            <a:r>
              <a:rPr lang="en-US" i="0" dirty="0" err="1" smtClean="0"/>
              <a:t>Send_NSCA</a:t>
            </a:r>
            <a:r>
              <a:rPr lang="en-US" i="0" baseline="0" dirty="0" smtClean="0"/>
              <a:t> has an underline between send and </a:t>
            </a:r>
            <a:r>
              <a:rPr lang="en-US" i="0" baseline="0" dirty="0" err="1" smtClean="0"/>
              <a:t>nsca</a:t>
            </a:r>
            <a:r>
              <a:rPr lang="en-US" i="0" baseline="0" dirty="0" smtClean="0"/>
              <a:t>!  What should it be, really???</a:t>
            </a:r>
          </a:p>
          <a:p>
            <a:pPr marL="228600" indent="-228600">
              <a:buFont typeface="+mj-lt"/>
              <a:buAutoNum type="arabicPeriod"/>
            </a:pPr>
            <a:r>
              <a:rPr lang="en-US" i="0" baseline="0" dirty="0" smtClean="0"/>
              <a:t>The </a:t>
            </a:r>
            <a:r>
              <a:rPr lang="en-US" i="1" baseline="0" dirty="0" smtClean="0"/>
              <a:t>SEND</a:t>
            </a:r>
            <a:r>
              <a:rPr lang="en-US" i="0" baseline="0" dirty="0" smtClean="0"/>
              <a:t> is all capitals in the title but not in the bulleted text in this or previous slides.  See the title of the following slide for yet another variation.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8416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0182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5521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5425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8618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8810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1691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I recommend you drop the metric in the third bullet: </a:t>
            </a:r>
            <a:r>
              <a:rPr lang="en-US" i="1" baseline="0" dirty="0" smtClean="0"/>
              <a:t>At 1,000 monitors, we experienced high IO wait times</a:t>
            </a:r>
            <a:r>
              <a:rPr lang="en-US" i="0" baseline="0" dirty="0" smtClean="0"/>
              <a:t>  {The added comma to designate one thousand and the capitalization of IO is intentional.}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7472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1315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6544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5322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9175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/>
              <a:t>Way cool</a:t>
            </a:r>
            <a:r>
              <a:rPr lang="en-US" baseline="0" dirty="0" smtClean="0"/>
              <a:t> globe!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798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9062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4541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1914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1998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Weblogic</a:t>
            </a:r>
            <a:r>
              <a:rPr lang="en-US" dirty="0" smtClean="0"/>
              <a:t>,</a:t>
            </a:r>
            <a:r>
              <a:rPr lang="en-US" baseline="0" dirty="0" smtClean="0"/>
              <a:t> we had to expose part of the JVM – we expose remote JMX port from the JVM.  Central server where the job daemon is running.  Runs on port 5697  We maintain a connection to the </a:t>
            </a:r>
            <a:r>
              <a:rPr lang="en-US" baseline="0" dirty="0" err="1" smtClean="0"/>
              <a:t>Weblogic</a:t>
            </a:r>
            <a:r>
              <a:rPr lang="en-US" baseline="0" dirty="0" smtClean="0"/>
              <a:t> servers.  Collects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3132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0C65-58C0-4A80-96AF-8554AC45F4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5735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ED7AD0-67FC-4EAA-8259-BD51E505FA55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C70D2-AC80-4B6E-9807-11D75E82D8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8A8641-D503-42B5-A9F3-F0E8C130D150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96F0EF-B3FC-4FD3-B563-326521E74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6CF54F-8A30-416A-B998-B43ECCAA69CB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0C8FF-ED5F-4959-90A2-C549E221D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3EBF3C-3921-49DF-85D4-4031683CF22D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053D8-C715-4C58-BC66-644B451306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3289" y="714608"/>
            <a:ext cx="651251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227549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4BABD4-C2EC-4FDE-BE39-B04DE6D87A1E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CCDA0-B31E-4300-B489-BD7170D32A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7B550-40CE-4315-9DF0-D08AC379E465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0D778-9339-45FB-8ED9-CE9D4F265D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33447" y="534686"/>
            <a:ext cx="651251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2005683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5683"/>
            <a:ext cx="3346704" cy="34747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230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2899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2230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8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57DDC6-4E82-4413-BB4E-86ABE55D9BC8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899A94-0CEF-4981-9435-246376DE62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93289" y="579698"/>
            <a:ext cx="6512511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B2D962-6331-4AF9-96F1-6F083E110E20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8F380-AFC4-404E-93D6-7B4D620677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DF5C6C-193E-40A8-862D-9B462555B91D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EF3E06-DEDB-4C39-9E16-46C5B14276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0EAFC7-076D-4765-BD33-15026FA7D764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7AA40-B33C-43CD-BC9C-0B189873BB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2C8921-79F0-482C-8667-C1903D57386E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03975-B7A1-457E-8B0A-3B129690B4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1C150E3-A4FD-4695-B5E0-50F16973628D}" type="datetime1">
              <a:rPr lang="en-US" smtClean="0"/>
              <a:pPr>
                <a:defRPr/>
              </a:pPr>
              <a:t>9/29/11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9207903-30B2-4052-9E61-59DEC8F27C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4" Type="http://schemas.openxmlformats.org/officeDocument/2006/relationships/image" Target="../media/image8.png"/><Relationship Id="rId1" Type="http://schemas.openxmlformats.org/officeDocument/2006/relationships/video" Target="../media/media1.wmv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4" Type="http://schemas.openxmlformats.org/officeDocument/2006/relationships/image" Target="../media/image9.png"/><Relationship Id="rId1" Type="http://schemas.openxmlformats.org/officeDocument/2006/relationships/video" Target="../media/media2.wmv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4" Type="http://schemas.openxmlformats.org/officeDocument/2006/relationships/image" Target="../media/image10.png"/><Relationship Id="rId1" Type="http://schemas.openxmlformats.org/officeDocument/2006/relationships/video" Target="../media/media3.wmv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4" Type="http://schemas.openxmlformats.org/officeDocument/2006/relationships/image" Target="../media/image11.png"/><Relationship Id="rId1" Type="http://schemas.openxmlformats.org/officeDocument/2006/relationships/video" Target="../media/media4.wmv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4" Type="http://schemas.openxmlformats.org/officeDocument/2006/relationships/image" Target="../media/image12.png"/><Relationship Id="rId1" Type="http://schemas.openxmlformats.org/officeDocument/2006/relationships/video" Target="../media/media5.wmv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microsoft.com/office/2007/relationships/media" Target="../media/media6.wmv"/><Relationship Id="rId5" Type="http://schemas.openxmlformats.org/officeDocument/2006/relationships/image" Target="../media/image13.png"/><Relationship Id="rId1" Type="http://schemas.openxmlformats.org/officeDocument/2006/relationships/video" Target="../media/media6.wmv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7.wmv"/><Relationship Id="rId4" Type="http://schemas.openxmlformats.org/officeDocument/2006/relationships/image" Target="../media/image14.png"/><Relationship Id="rId1" Type="http://schemas.openxmlformats.org/officeDocument/2006/relationships/video" Target="../media/media7.wmv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17534" y="1639666"/>
            <a:ext cx="8513893" cy="4294998"/>
          </a:xfrm>
        </p:spPr>
        <p:txBody>
          <a:bodyPr/>
          <a:lstStyle/>
          <a:p>
            <a:pPr algn="ctr" eaLnBrk="1" hangingPunct="1"/>
            <a:r>
              <a:rPr lang="en-US" sz="4600" dirty="0" err="1" smtClean="0"/>
              <a:t>Nagios</a:t>
            </a:r>
            <a:r>
              <a:rPr lang="en-US" sz="4600" dirty="0" smtClean="0"/>
              <a:t> XI Large Implementation</a:t>
            </a:r>
            <a:br>
              <a:rPr lang="en-US" sz="4600" dirty="0" smtClean="0"/>
            </a:br>
            <a:r>
              <a:rPr lang="en-US" sz="3600" dirty="0" smtClean="0"/>
              <a:t>Tips and Tricks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by Nathan </a:t>
            </a:r>
            <a:r>
              <a:rPr lang="en-US" sz="4000" dirty="0" smtClean="0"/>
              <a:t>Broderick</a:t>
            </a:r>
            <a:br>
              <a:rPr lang="en-US" sz="4000" dirty="0" smtClean="0"/>
            </a:br>
            <a:r>
              <a:rPr lang="en-US" sz="2400" b="0" dirty="0" err="1" smtClean="0">
                <a:solidFill>
                  <a:schemeClr val="tx1"/>
                </a:solidFill>
              </a:rPr>
              <a:t>nroderick@nuskin.com</a:t>
            </a:r>
            <a:r>
              <a:rPr lang="en-US" sz="2400" b="0" dirty="0" smtClean="0">
                <a:solidFill>
                  <a:schemeClr val="tx1"/>
                </a:solidFill>
              </a:rPr>
              <a:t/>
            </a:r>
            <a:br>
              <a:rPr lang="en-US" sz="2400" b="0" dirty="0" smtClean="0">
                <a:solidFill>
                  <a:schemeClr val="tx1"/>
                </a:solidFill>
              </a:rPr>
            </a:br>
            <a:r>
              <a:rPr lang="en-US" sz="2400" b="0" dirty="0" err="1" smtClean="0">
                <a:solidFill>
                  <a:schemeClr val="tx1"/>
                </a:solidFill>
              </a:rPr>
              <a:t>nagios@aivector.com</a:t>
            </a:r>
            <a:endParaRPr lang="en-US" sz="2400" b="0" dirty="0" smtClean="0">
              <a:solidFill>
                <a:schemeClr val="tx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89789" y="5934664"/>
            <a:ext cx="5637010" cy="57361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Nu Skin International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57227" y="436531"/>
            <a:ext cx="8513892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Replacing </a:t>
            </a:r>
            <a:r>
              <a:rPr lang="en-US" dirty="0" err="1" smtClean="0"/>
              <a:t>Foglight</a:t>
            </a:r>
            <a:r>
              <a:rPr lang="en-US" dirty="0" smtClean="0"/>
              <a:t> with JMX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3"/>
          </p:nvPr>
        </p:nvSpPr>
        <p:spPr>
          <a:xfrm>
            <a:off x="1480380" y="1944547"/>
            <a:ext cx="6400800" cy="3474720"/>
          </a:xfrm>
        </p:spPr>
        <p:txBody>
          <a:bodyPr/>
          <a:lstStyle/>
          <a:p>
            <a:pPr eaLnBrk="1" hangingPunct="1"/>
            <a:r>
              <a:rPr lang="en-US" dirty="0" smtClean="0"/>
              <a:t>JMX enables monitoring of JMX attributes in Java systems</a:t>
            </a:r>
          </a:p>
          <a:p>
            <a:pPr eaLnBrk="1" hangingPunct="1"/>
            <a:r>
              <a:rPr lang="en-US" dirty="0" smtClean="0"/>
              <a:t>The “</a:t>
            </a:r>
            <a:r>
              <a:rPr lang="en-US" dirty="0" err="1" smtClean="0"/>
              <a:t>check_jmx</a:t>
            </a:r>
            <a:r>
              <a:rPr lang="en-US" dirty="0" smtClean="0"/>
              <a:t>” plugin monitors Java systems</a:t>
            </a:r>
          </a:p>
          <a:p>
            <a:pPr eaLnBrk="1" hangingPunct="1"/>
            <a:r>
              <a:rPr lang="en-US" dirty="0" smtClean="0"/>
              <a:t>We built a custom JMX module that collects data from </a:t>
            </a:r>
            <a:r>
              <a:rPr lang="en-US" dirty="0" err="1" smtClean="0"/>
              <a:t>WebLogic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Scripts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We used “</a:t>
            </a:r>
            <a:r>
              <a:rPr lang="en-US" dirty="0" err="1" smtClean="0"/>
              <a:t>send_nsca</a:t>
            </a:r>
            <a:r>
              <a:rPr lang="en-US" dirty="0" smtClean="0"/>
              <a:t>” with the scripts</a:t>
            </a:r>
          </a:p>
          <a:p>
            <a:r>
              <a:rPr lang="en-US" dirty="0" smtClean="0"/>
              <a:t>Scripts usually ran from </a:t>
            </a:r>
            <a:r>
              <a:rPr lang="en-US" dirty="0" err="1" smtClean="0"/>
              <a:t>Cron</a:t>
            </a:r>
            <a:endParaRPr lang="en-US" dirty="0" smtClean="0"/>
          </a:p>
          <a:p>
            <a:r>
              <a:rPr lang="en-US" dirty="0" smtClean="0"/>
              <a:t>Where possible, we replaced the scripts with </a:t>
            </a:r>
            <a:r>
              <a:rPr lang="en-US" dirty="0" err="1" smtClean="0"/>
              <a:t>Nagios</a:t>
            </a:r>
            <a:r>
              <a:rPr lang="en-US" dirty="0" smtClean="0"/>
              <a:t> </a:t>
            </a:r>
            <a:r>
              <a:rPr lang="en-US" dirty="0" err="1" smtClean="0"/>
              <a:t>plugins</a:t>
            </a:r>
            <a:endParaRPr lang="en-US" dirty="0" smtClean="0"/>
          </a:p>
          <a:p>
            <a:r>
              <a:rPr lang="en-US" dirty="0" smtClean="0"/>
              <a:t>We worked with Administrators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39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86234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Custom Email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Most the alerts received were too difficult to understand</a:t>
            </a:r>
          </a:p>
          <a:p>
            <a:r>
              <a:rPr lang="en-US" dirty="0" smtClean="0"/>
              <a:t>We migrated some alerts and stopped having others sent</a:t>
            </a:r>
          </a:p>
          <a:p>
            <a:r>
              <a:rPr lang="en-US" dirty="0" smtClean="0"/>
              <a:t>Most errors were ignored by Help Desk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4150" y="4160307"/>
            <a:ext cx="20193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98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857608"/>
            <a:ext cx="8229600" cy="4754563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457200" lvl="1" indent="0">
              <a:buNone/>
            </a:pPr>
            <a:r>
              <a:rPr lang="en-US" sz="2400" b="1" dirty="0"/>
              <a:t>ERRORS have occurred during copy and processing of the </a:t>
            </a:r>
            <a:r>
              <a:rPr lang="en-US" sz="2400" b="1" dirty="0" err="1"/>
              <a:t>sovoldiff</a:t>
            </a:r>
            <a:r>
              <a:rPr lang="en-US" sz="2400" b="1" dirty="0"/>
              <a:t> file to odyssey. The process did NOT complete successfully: For additional information, see /home/</a:t>
            </a:r>
            <a:r>
              <a:rPr lang="en-US" sz="2400" b="1" dirty="0" err="1"/>
              <a:t>volgen</a:t>
            </a:r>
            <a:r>
              <a:rPr lang="en-US" sz="2400" b="1" dirty="0"/>
              <a:t>/</a:t>
            </a:r>
            <a:r>
              <a:rPr lang="en-US" sz="2400" b="1" dirty="0" err="1"/>
              <a:t>vandg</a:t>
            </a:r>
            <a:r>
              <a:rPr lang="en-US" sz="2400" b="1" dirty="0"/>
              <a:t>/</a:t>
            </a:r>
            <a:r>
              <a:rPr lang="en-US" sz="2400" b="1" dirty="0" err="1"/>
              <a:t>sovoldiff.odyssey.diag</a:t>
            </a:r>
            <a:r>
              <a:rPr lang="en-US" sz="2400" b="1" dirty="0"/>
              <a:t> on </a:t>
            </a:r>
            <a:r>
              <a:rPr lang="en-US" sz="2400" b="1" dirty="0" err="1"/>
              <a:t>icarus</a:t>
            </a:r>
            <a:r>
              <a:rPr lang="en-US" sz="2400" b="1" dirty="0"/>
              <a:t>. Also, check sovoldiff.log: .</a:t>
            </a:r>
            <a:r>
              <a:rPr lang="en-US" sz="2400" b="1" dirty="0" err="1"/>
              <a:t>sovoldiff:odyssey</a:t>
            </a:r>
            <a:r>
              <a:rPr lang="en-US" sz="2400" b="1" dirty="0"/>
              <a:t> beginning remote copy of data [04/25/11 13:29 MDT] .</a:t>
            </a:r>
            <a:r>
              <a:rPr lang="en-US" sz="2400" b="1" dirty="0" err="1"/>
              <a:t>sovoldiff:odyssey</a:t>
            </a:r>
            <a:r>
              <a:rPr lang="en-US" sz="2400" b="1" dirty="0"/>
              <a:t> completed remote copy of data [04/25/11 13:29 MDT] .</a:t>
            </a:r>
            <a:r>
              <a:rPr lang="en-US" sz="2400" b="1" dirty="0" err="1"/>
              <a:t>sovoldiff:odyssey</a:t>
            </a:r>
            <a:r>
              <a:rPr lang="en-US" sz="2400" b="1" dirty="0"/>
              <a:t> beginning remote execution [04/25/11 13:29 MDT] .</a:t>
            </a:r>
            <a:r>
              <a:rPr lang="en-US" sz="2400" b="1" dirty="0" err="1"/>
              <a:t>sovoldiff:odyssey</a:t>
            </a:r>
            <a:r>
              <a:rPr lang="en-US" sz="2400" b="1" dirty="0"/>
              <a:t> beginning </a:t>
            </a:r>
            <a:r>
              <a:rPr lang="en-US" sz="2400" b="1" dirty="0" err="1"/>
              <a:t>sovolhdrdiff</a:t>
            </a:r>
            <a:r>
              <a:rPr lang="en-US" sz="2400" b="1" dirty="0"/>
              <a:t> </a:t>
            </a:r>
            <a:r>
              <a:rPr lang="en-US" sz="2400" b="1" dirty="0" err="1"/>
              <a:t>sqlldr</a:t>
            </a:r>
            <a:r>
              <a:rPr lang="en-US" sz="2400" b="1" dirty="0"/>
              <a:t> [04/25/11 13:29 MDT] ....Commit point reached - logical record count 200 .</a:t>
            </a:r>
            <a:r>
              <a:rPr lang="en-US" sz="2400" b="1" dirty="0" err="1"/>
              <a:t>sovoldiff:odyssey</a:t>
            </a:r>
            <a:r>
              <a:rPr lang="en-US" sz="2400" b="1" dirty="0"/>
              <a:t> completed </a:t>
            </a:r>
            <a:r>
              <a:rPr lang="en-US" sz="2400" b="1" dirty="0" err="1"/>
              <a:t>sqlldr</a:t>
            </a:r>
            <a:r>
              <a:rPr lang="en-US" sz="2400" b="1" dirty="0"/>
              <a:t> [04/25/11 13:29 MDT] .</a:t>
            </a:r>
            <a:r>
              <a:rPr lang="en-US" sz="2400" b="1" dirty="0" err="1"/>
              <a:t>sovoldiff:odyssey</a:t>
            </a:r>
            <a:r>
              <a:rPr lang="en-US" sz="2400" b="1" dirty="0"/>
              <a:t> WARNING: run of </a:t>
            </a:r>
            <a:r>
              <a:rPr lang="en-US" sz="2400" b="1" dirty="0" err="1"/>
              <a:t>sqlldr</a:t>
            </a:r>
            <a:r>
              <a:rPr lang="en-US" sz="2400" b="1" dirty="0"/>
              <a:t> on odyssey has generated 33 entries i .n </a:t>
            </a:r>
            <a:r>
              <a:rPr lang="en-US" sz="2400" b="1" dirty="0" err="1"/>
              <a:t>sovolhdrdiff.bad</a:t>
            </a:r>
            <a:r>
              <a:rPr lang="en-US" sz="2400" b="1" dirty="0"/>
              <a:t> [04/25/11 13:29 MDT] ...d|01-G5235390|||N||||08112010|OPEN|0.00|0.00|0.00|0.00||0||N|N||||||||ADP|AF| ...d|CAW9181762|||N||||19042011|OPEN|0.00|0.00|0.00|0.00||0||N|N||||||||ADP|AF| ...d|HK3045390|||N||||20032010|OPEN|0.00|0.00|0.00|0.00||0||N|N||||||||ADP|AF| ...d|HK3053267|||N||||31012010|OPEN|0.00|0.00|0.00|0.00||0||N|N||||||||ADP|AF| ...d|HK8046272|||N||||23042011|OPEN|0.00|0.00|0.00|0.00||0||N|N||||||||ADP|AF| ...d|HK8110877|||N||||01042011|OPEN|0.00|0.00|0.00|0.00||0||N|N||||||||ADP|AF| ...d|HK8122941|||N||||02032010|OPEN|0.00|0.00|0.00|0.00||0||N|N||||||||ADP|AF| ...d|HK8126233|||N||||04042011|OPEN|0.00|0.00|0.00|0.00||0||N|N||||||||ADP|AF| ...d|HK8130967|||N||||08042011|OPEN|0.00|0.00|0.00|0.00||0||N|N||||||||ADP|AF| ...d|HK8131201|||N||||08042011|OPEN|0.00|0.00|0.00|0.00||0||N|N||||||||ADP|AF| ...d|HK8131462|||N||||04042011|OPEN|0.00|0.00|0.00|0.00||0||N|N||||||||ADP|AF| ...d|HK8139745|||N||||19102010|OPEN|0.00|0.00|0.00|0.00||0||N|N||||||||ADP|AF| ...d|HK8140172|||N||||09042011|OPEN|0.00|0.00|0.00|0.00||0||N|N||||||||ADP|AF| ...d|HK8140300|||N||||09042011|OPEN|0.00|0.00|0.00|0.00||0||N|N||||||||ADP|AF| ...d|HK8142160|||N||||09042011|OPEN|0.00|0.00|0.00|0.00||0||N|N||||||||ADP|AF| ...d|HK8143219|||N||||08022010|OPEN|0.00|0.00|0.00|0.00||0||N|N||||||||ADP|AF| ...d|HK8143457|||N||||23042010|OPEN|0.00|0.00|0.00|0.00||0||N|N||||||||ADP|AF| ...d|HK8144185|||N||||14052010|OPEN|0.00|0.00|0.00|0.00||0||N|N||||||||ADP|AF| ...d|HK8146497|||N||||05042011|OPEN|0.00|0.00|0.00|0.00||0||N|N||||||||ADP|AF| ...d|HK8146771|||N||||05042011|OPEN|0.00|0.00|0.00|0.00||0||N|N||||||||ADP|AF| .</a:t>
            </a:r>
            <a:r>
              <a:rPr lang="en-US" sz="2400" b="1" dirty="0" err="1"/>
              <a:t>sovoldiff:odyssey</a:t>
            </a:r>
            <a:r>
              <a:rPr lang="en-US" sz="2400" b="1" dirty="0"/>
              <a:t> Bad data has been located, notification being emailed to </a:t>
            </a:r>
            <a:r>
              <a:rPr lang="en-US" sz="2400" b="1" dirty="0" err="1"/>
              <a:t>bvc</a:t>
            </a:r>
            <a:r>
              <a:rPr lang="en-US" sz="2400" b="1" dirty="0"/>
              <a:t> .handr@nuskin.com,jlpoulse@nuskin.com,swgiles@nuskin.net,bjbeck@nuskin.com [04/ .25/11 13:29 MDT] .</a:t>
            </a:r>
            <a:r>
              <a:rPr lang="en-US" sz="2400" b="1" dirty="0" err="1"/>
              <a:t>sovoldiff:odyssey</a:t>
            </a:r>
            <a:r>
              <a:rPr lang="en-US" sz="2400" b="1" dirty="0"/>
              <a:t> ERROR: 67 data errors, above threshold of 53 - more than 1 o .</a:t>
            </a:r>
            <a:r>
              <a:rPr lang="en-US" sz="2400" b="1" dirty="0" err="1"/>
              <a:t>ut</a:t>
            </a:r>
            <a:r>
              <a:rPr lang="en-US" sz="2400" b="1" dirty="0"/>
              <a:t> of every 1000 rows. See on odyssey in sovolhdrdiff.log ora1.out [04/25/11 1 .3:29 MDT] .</a:t>
            </a:r>
            <a:r>
              <a:rPr lang="en-US" sz="2400" b="1" dirty="0" err="1"/>
              <a:t>sovoldiff:odyssey</a:t>
            </a:r>
            <a:r>
              <a:rPr lang="en-US" sz="2400" b="1" dirty="0"/>
              <a:t> completed remote execution [04/25/11 13:29 MDT] .</a:t>
            </a:r>
            <a:r>
              <a:rPr lang="en-US" sz="2400" b="1" dirty="0" err="1"/>
              <a:t>sovoldiff:odyssey</a:t>
            </a:r>
            <a:r>
              <a:rPr lang="en-US" sz="2400" b="1" dirty="0"/>
              <a:t> ERROR: Did NOT successfully complete operations in minion [0 .4/25/11 13:29 MDT] .</a:t>
            </a:r>
            <a:r>
              <a:rPr lang="en-US" sz="2400" b="1" dirty="0" err="1"/>
              <a:t>sovoldiff:odyssey</a:t>
            </a:r>
            <a:r>
              <a:rPr lang="en-US" sz="2400" b="1" dirty="0"/>
              <a:t> ERROR: find: cannot stat */* .warnings .5/11 13:29 MDT] 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86234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Old Alerts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37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1"/>
            <a:ext cx="7162800" cy="44957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740" y="1940689"/>
            <a:ext cx="7543800" cy="327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199" y="274638"/>
            <a:ext cx="786234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tabLst/>
              <a:defRPr/>
            </a:pP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New Alerts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93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9843" y="2235706"/>
            <a:ext cx="8664314" cy="179316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Programs We integrated into </a:t>
            </a:r>
            <a:r>
              <a:rPr lang="en-US" sz="3600" dirty="0" err="1" smtClean="0"/>
              <a:t>Nagios</a:t>
            </a:r>
            <a:endParaRPr lang="en-US" sz="3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97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072" y="714608"/>
            <a:ext cx="8513893" cy="1560882"/>
          </a:xfrm>
        </p:spPr>
        <p:txBody>
          <a:bodyPr/>
          <a:lstStyle/>
          <a:p>
            <a:r>
              <a:rPr lang="en-US" dirty="0">
                <a:effectLst/>
              </a:rPr>
              <a:t>Choose the </a:t>
            </a:r>
            <a:r>
              <a:rPr lang="en-US" dirty="0" err="1">
                <a:effectLst/>
              </a:rPr>
              <a:t>Nagios</a:t>
            </a:r>
            <a:r>
              <a:rPr lang="en-US" dirty="0">
                <a:effectLst/>
              </a:rPr>
              <a:t> Monitoring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2619186"/>
            <a:ext cx="6400800" cy="34747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Active Check from </a:t>
            </a:r>
            <a:r>
              <a:rPr lang="en-US" dirty="0" err="1"/>
              <a:t>Nagios</a:t>
            </a:r>
            <a:r>
              <a:rPr lang="en-US" dirty="0"/>
              <a:t> Server (normal) </a:t>
            </a:r>
          </a:p>
          <a:p>
            <a:pPr lvl="0"/>
            <a:r>
              <a:rPr lang="en-US" dirty="0"/>
              <a:t>Active Check performed by remote </a:t>
            </a:r>
            <a:r>
              <a:rPr lang="en-US" dirty="0" smtClean="0"/>
              <a:t>client</a:t>
            </a:r>
          </a:p>
          <a:p>
            <a:pPr lvl="1"/>
            <a:r>
              <a:rPr lang="en-US" sz="2200" dirty="0" smtClean="0"/>
              <a:t>NRPE, </a:t>
            </a:r>
            <a:r>
              <a:rPr lang="en-US" sz="2200" dirty="0" err="1" smtClean="0"/>
              <a:t>NSClient</a:t>
            </a:r>
            <a:r>
              <a:rPr lang="en-US" sz="2200" dirty="0" smtClean="0"/>
              <a:t> </a:t>
            </a:r>
            <a:endParaRPr lang="en-US" sz="2200" dirty="0"/>
          </a:p>
          <a:p>
            <a:pPr lvl="0"/>
            <a:r>
              <a:rPr lang="en-US" dirty="0"/>
              <a:t>Passive Check – Listen to 3</a:t>
            </a:r>
            <a:r>
              <a:rPr lang="en-US" baseline="30000" dirty="0"/>
              <a:t>rd</a:t>
            </a:r>
            <a:r>
              <a:rPr lang="en-US" dirty="0"/>
              <a:t> party monitors</a:t>
            </a:r>
          </a:p>
          <a:p>
            <a:pPr lvl="1"/>
            <a:r>
              <a:rPr lang="en-US" sz="2200" dirty="0" smtClean="0"/>
              <a:t>NSCA</a:t>
            </a:r>
            <a:endParaRPr lang="en-US" sz="2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1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16764" y="257951"/>
            <a:ext cx="8193836" cy="136912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600" dirty="0" smtClean="0"/>
              <a:t>Integrating with OEM </a:t>
            </a:r>
            <a:r>
              <a:rPr lang="en-US" sz="4400" dirty="0" smtClean="0"/>
              <a:t>( Oracle Enterprise Manager )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93515" y="1627070"/>
            <a:ext cx="4017085" cy="4894730"/>
          </a:xfrm>
        </p:spPr>
        <p:txBody>
          <a:bodyPr/>
          <a:lstStyle/>
          <a:p>
            <a:r>
              <a:rPr lang="en-US" dirty="0" smtClean="0"/>
              <a:t>OEM is used to monitor Oracle databases</a:t>
            </a:r>
          </a:p>
          <a:p>
            <a:r>
              <a:rPr lang="en-US" dirty="0" smtClean="0"/>
              <a:t>Monitoring </a:t>
            </a:r>
            <a:r>
              <a:rPr lang="en-US" dirty="0"/>
              <a:t>is done by</a:t>
            </a:r>
            <a:r>
              <a:rPr lang="en-US" dirty="0" smtClean="0"/>
              <a:t> OEM and Grid Control</a:t>
            </a:r>
          </a:p>
          <a:p>
            <a:pPr eaLnBrk="1" hangingPunct="1"/>
            <a:r>
              <a:rPr lang="en-US" dirty="0" smtClean="0"/>
              <a:t>Alerts are passed to </a:t>
            </a:r>
            <a:r>
              <a:rPr lang="en-US" dirty="0" err="1" smtClean="0"/>
              <a:t>Nagios</a:t>
            </a:r>
            <a:r>
              <a:rPr lang="en-US" dirty="0" smtClean="0"/>
              <a:t> using “</a:t>
            </a:r>
            <a:r>
              <a:rPr lang="en-US" dirty="0" err="1" smtClean="0"/>
              <a:t>send_nsca</a:t>
            </a:r>
            <a:r>
              <a:rPr lang="en-US" dirty="0" smtClean="0"/>
              <a:t>”</a:t>
            </a:r>
          </a:p>
          <a:p>
            <a:pPr eaLnBrk="1" hangingPunct="1"/>
            <a:r>
              <a:rPr lang="en-US" dirty="0" err="1" smtClean="0"/>
              <a:t>Nagios</a:t>
            </a:r>
            <a:r>
              <a:rPr lang="en-US" dirty="0" smtClean="0"/>
              <a:t> alerts are cleared by the Help Desk</a:t>
            </a:r>
          </a:p>
          <a:p>
            <a:pPr eaLnBrk="1" hangingPunct="1"/>
            <a:r>
              <a:rPr lang="en-US" dirty="0" smtClean="0"/>
              <a:t>Passive alerts or “buckets” in </a:t>
            </a:r>
            <a:r>
              <a:rPr lang="en-US" dirty="0" err="1" smtClean="0"/>
              <a:t>Nagios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647" y="2426317"/>
            <a:ext cx="2970940" cy="271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184279" y="534686"/>
            <a:ext cx="6512511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Integrating SAP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“NRPE” collects process data from SAP</a:t>
            </a:r>
          </a:p>
          <a:p>
            <a:pPr eaLnBrk="1" hangingPunct="1"/>
            <a:r>
              <a:rPr lang="en-US" dirty="0" smtClean="0"/>
              <a:t>Status monitoring using “</a:t>
            </a:r>
            <a:r>
              <a:rPr lang="en-US" dirty="0" err="1" smtClean="0"/>
              <a:t>send_nsca</a:t>
            </a:r>
            <a:r>
              <a:rPr lang="en-US" dirty="0" smtClean="0"/>
              <a:t>”</a:t>
            </a:r>
          </a:p>
          <a:p>
            <a:pPr eaLnBrk="1" hangingPunct="1"/>
            <a:r>
              <a:rPr lang="en-US" dirty="0" smtClean="0"/>
              <a:t>Monitored at a system level</a:t>
            </a:r>
          </a:p>
          <a:p>
            <a:pPr eaLnBrk="1" hangingPunct="1"/>
            <a:r>
              <a:rPr lang="en-US" dirty="0" err="1" smtClean="0"/>
              <a:t>Nagios</a:t>
            </a:r>
            <a:r>
              <a:rPr lang="en-US" dirty="0" smtClean="0"/>
              <a:t> has plugins to monitor SAP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152" y="1855770"/>
            <a:ext cx="4051638" cy="303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59585" y="2235706"/>
            <a:ext cx="8013846" cy="1793167"/>
          </a:xfrm>
        </p:spPr>
        <p:txBody>
          <a:bodyPr/>
          <a:lstStyle/>
          <a:p>
            <a:r>
              <a:rPr lang="en-US" sz="4600" dirty="0" smtClean="0"/>
              <a:t>Tools </a:t>
            </a:r>
            <a:r>
              <a:rPr lang="en-US" sz="4600" dirty="0"/>
              <a:t>W</a:t>
            </a:r>
            <a:r>
              <a:rPr lang="en-US" sz="4600" dirty="0" smtClean="0"/>
              <a:t>e Use with </a:t>
            </a:r>
            <a:r>
              <a:rPr lang="en-US" sz="4600" dirty="0" err="1" smtClean="0"/>
              <a:t>Nagios</a:t>
            </a:r>
            <a:endParaRPr lang="en-US" sz="4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706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2235706"/>
            <a:ext cx="7175351" cy="1793167"/>
          </a:xfrm>
        </p:spPr>
        <p:txBody>
          <a:bodyPr/>
          <a:lstStyle/>
          <a:p>
            <a:pPr algn="ctr"/>
            <a:r>
              <a:rPr lang="en-US" dirty="0" smtClean="0"/>
              <a:t>How to Start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10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Selenium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Testing tool for running software tests</a:t>
            </a:r>
          </a:p>
          <a:p>
            <a:pPr eaLnBrk="1" hangingPunct="1"/>
            <a:r>
              <a:rPr lang="en-US" dirty="0" smtClean="0"/>
              <a:t>Freeware tool to enable Business Process Monitoring</a:t>
            </a:r>
          </a:p>
          <a:p>
            <a:pPr eaLnBrk="1" hangingPunct="1"/>
            <a:r>
              <a:rPr lang="en-US" dirty="0" smtClean="0"/>
              <a:t>We use a headless Linux installation of Selenium</a:t>
            </a:r>
          </a:p>
          <a:p>
            <a:pPr eaLnBrk="1" hangingPunct="1"/>
            <a:r>
              <a:rPr lang="en-US" dirty="0" smtClean="0"/>
              <a:t>Selenium was adapted to monitor web sites</a:t>
            </a:r>
          </a:p>
          <a:p>
            <a:pPr eaLnBrk="1" hangingPunct="1"/>
            <a:r>
              <a:rPr lang="en-US" dirty="0" smtClean="0"/>
              <a:t>Easy to use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19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Recording in Selenium</a:t>
            </a:r>
            <a:endParaRPr lang="en-US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following demo will show how you can record user’s interactions with websites in Selenium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11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Selenium Demo</a:t>
            </a:r>
            <a:endParaRPr lang="en-US" dirty="0"/>
          </a:p>
        </p:txBody>
      </p:sp>
      <p:pic>
        <p:nvPicPr>
          <p:cNvPr id="4" name="nagios_recording_in_selenium.wmv">
            <a:hlinkClick r:id="" action="ppaction://media"/>
          </p:cNvPr>
          <p:cNvPicPr/>
          <p:nvPr>
            <p:ph sz="quarter" idx="13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5047" cy="68580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50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Playback in Selenium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following demo will show you how to play back the Selenium recordings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97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layback in Selenium.wmv">
            <a:hlinkClick r:id="" action="ppaction://media"/>
          </p:cNvPr>
          <p:cNvPicPr/>
          <p:nvPr>
            <p:ph sz="quarter" idx="13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5047" cy="68580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84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Using the Selenium Script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following demo will show you how to use the Selenium recording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8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agios_demo_selenium_script.wmv">
            <a:hlinkClick r:id="" action="ppaction://media"/>
          </p:cNvPr>
          <p:cNvPicPr/>
          <p:nvPr>
            <p:ph sz="quarter" idx="13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5047" cy="68580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68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Working Demo of </a:t>
            </a:r>
            <a:r>
              <a:rPr lang="en-US" sz="3600" dirty="0" err="1" smtClean="0"/>
              <a:t>Nagios</a:t>
            </a:r>
            <a:r>
              <a:rPr lang="en-US" sz="3600" dirty="0" smtClean="0"/>
              <a:t> and Selenium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following is a practical demo of Selenium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885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agios_demo_selenium_working_example.wmv">
            <a:hlinkClick r:id="" action="ppaction://media"/>
          </p:cNvPr>
          <p:cNvPicPr/>
          <p:nvPr>
            <p:ph sz="quarter" idx="13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5047" cy="68580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754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Mechanize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Open source Perl module for web pages</a:t>
            </a:r>
          </a:p>
          <a:p>
            <a:pPr eaLnBrk="1" hangingPunct="1">
              <a:defRPr/>
            </a:pPr>
            <a:r>
              <a:rPr lang="en-US" dirty="0" smtClean="0"/>
              <a:t>Mechanize is for monitoring sites with a simple login and not many pages</a:t>
            </a:r>
          </a:p>
          <a:p>
            <a:pPr eaLnBrk="1" hangingPunct="1">
              <a:defRPr/>
            </a:pPr>
            <a:r>
              <a:rPr lang="en-US" dirty="0" smtClean="0"/>
              <a:t>Mechanize requires technical ability</a:t>
            </a:r>
          </a:p>
          <a:p>
            <a:pPr eaLnBrk="1" hangingPunct="1">
              <a:defRPr/>
            </a:pPr>
            <a:r>
              <a:rPr lang="en-US" dirty="0" smtClean="0"/>
              <a:t>Mechanize had better documentation than </a:t>
            </a:r>
            <a:r>
              <a:rPr lang="en-US" dirty="0" err="1" smtClean="0"/>
              <a:t>WebInject</a:t>
            </a:r>
            <a:endParaRPr lang="en-US" dirty="0"/>
          </a:p>
          <a:p>
            <a:pPr eaLnBrk="1" hangingPunct="1">
              <a:defRPr/>
            </a:pPr>
            <a:r>
              <a:rPr lang="en-US" dirty="0" smtClean="0"/>
              <a:t>Fast and lightweight</a:t>
            </a:r>
          </a:p>
          <a:p>
            <a:pPr eaLnBrk="1" hangingPunct="1">
              <a:defRPr/>
            </a:pPr>
            <a:r>
              <a:rPr lang="en-US" dirty="0" smtClean="0"/>
              <a:t>Better than Selenium for simple sites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21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Determine what systems are </a:t>
            </a:r>
            <a:r>
              <a:rPr lang="en-US" dirty="0" smtClean="0"/>
              <a:t>important</a:t>
            </a:r>
          </a:p>
          <a:p>
            <a:r>
              <a:rPr lang="en-US" dirty="0" smtClean="0"/>
              <a:t>Determine the need for legacy monitors</a:t>
            </a:r>
          </a:p>
          <a:p>
            <a:r>
              <a:rPr lang="en-US" dirty="0" smtClean="0"/>
              <a:t>Get a company organization chart</a:t>
            </a:r>
          </a:p>
          <a:p>
            <a:r>
              <a:rPr lang="en-US" dirty="0" smtClean="0"/>
              <a:t>Break the monitoring into manageable components</a:t>
            </a:r>
          </a:p>
          <a:p>
            <a:r>
              <a:rPr lang="en-US" dirty="0" smtClean="0"/>
              <a:t>Make a written migration plan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46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5223" y="317477"/>
            <a:ext cx="7690577" cy="1540131"/>
          </a:xfrm>
        </p:spPr>
        <p:txBody>
          <a:bodyPr/>
          <a:lstStyle/>
          <a:p>
            <a:pPr eaLnBrk="1" hangingPunct="1"/>
            <a:r>
              <a:rPr lang="en-US" dirty="0" smtClean="0"/>
              <a:t>NRPE ( </a:t>
            </a:r>
            <a:r>
              <a:rPr lang="en-US" dirty="0" err="1" smtClean="0"/>
              <a:t>Nagios</a:t>
            </a:r>
            <a:r>
              <a:rPr lang="en-US" dirty="0" smtClean="0"/>
              <a:t> Remote Program Execution )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Enables monitoring of important processes like </a:t>
            </a:r>
            <a:r>
              <a:rPr lang="en-US" dirty="0" err="1"/>
              <a:t>diskspace</a:t>
            </a:r>
            <a:r>
              <a:rPr lang="en-US" dirty="0"/>
              <a:t>, CPU, memory, processes, etc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Reduces load on the servers</a:t>
            </a:r>
          </a:p>
          <a:p>
            <a:pPr eaLnBrk="1" hangingPunct="1"/>
            <a:r>
              <a:rPr lang="en-US" dirty="0" smtClean="0"/>
              <a:t>Increases monitor reliability</a:t>
            </a:r>
          </a:p>
          <a:p>
            <a:pPr eaLnBrk="1" hangingPunct="1"/>
            <a:r>
              <a:rPr lang="en-US" dirty="0" smtClean="0"/>
              <a:t>Remote monitoring in other countries</a:t>
            </a:r>
          </a:p>
          <a:p>
            <a:pPr eaLnBrk="1" hangingPunct="1"/>
            <a:r>
              <a:rPr lang="en-US" dirty="0" smtClean="0"/>
              <a:t>Checks are active – meaning they are initiated from </a:t>
            </a:r>
            <a:r>
              <a:rPr lang="en-US" dirty="0" err="1" smtClean="0"/>
              <a:t>Nagios</a:t>
            </a:r>
            <a:endParaRPr lang="en-US" dirty="0" smtClean="0"/>
          </a:p>
          <a:p>
            <a:r>
              <a:rPr lang="en-US" dirty="0"/>
              <a:t>Available through the Dag repository</a:t>
            </a:r>
            <a:r>
              <a:rPr lang="en-US" dirty="0" smtClean="0"/>
              <a:t> with “yum </a:t>
            </a:r>
            <a:r>
              <a:rPr lang="en-US" dirty="0"/>
              <a:t>–y install </a:t>
            </a:r>
            <a:r>
              <a:rPr lang="en-US" dirty="0" err="1" smtClean="0"/>
              <a:t>nagios-nrpe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530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NRPE Demo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following demo will show how to monitor disk space on a server with </a:t>
            </a:r>
            <a:r>
              <a:rPr lang="en-US" dirty="0" err="1" smtClean="0"/>
              <a:t>Nagios</a:t>
            </a:r>
            <a:r>
              <a:rPr lang="en-US" dirty="0" smtClean="0"/>
              <a:t> and NRPE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56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NRPE Demo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NRPE Demo</a:t>
            </a:r>
          </a:p>
        </p:txBody>
      </p:sp>
      <p:pic>
        <p:nvPicPr>
          <p:cNvPr id="3" name="Nagios_NRPE_demo.wm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74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SEND_NSCA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Allows remote scripts and systems to contact  </a:t>
            </a:r>
            <a:r>
              <a:rPr lang="en-US" dirty="0" err="1" smtClean="0"/>
              <a:t>Nagios</a:t>
            </a:r>
            <a:r>
              <a:rPr lang="en-US" dirty="0" smtClean="0"/>
              <a:t> directly</a:t>
            </a:r>
          </a:p>
          <a:p>
            <a:pPr eaLnBrk="1" hangingPunct="1"/>
            <a:r>
              <a:rPr lang="en-US" dirty="0" err="1" smtClean="0"/>
              <a:t>Send_nsca</a:t>
            </a:r>
            <a:r>
              <a:rPr lang="en-US" dirty="0" smtClean="0"/>
              <a:t> is easy to integrate </a:t>
            </a:r>
          </a:p>
          <a:p>
            <a:pPr eaLnBrk="1" hangingPunct="1"/>
            <a:r>
              <a:rPr lang="en-US" dirty="0" smtClean="0"/>
              <a:t>Very little overhead</a:t>
            </a:r>
          </a:p>
          <a:p>
            <a:pPr eaLnBrk="1" hangingPunct="1"/>
            <a:r>
              <a:rPr lang="en-US" dirty="0" smtClean="0"/>
              <a:t>Reduces the load on the </a:t>
            </a:r>
            <a:r>
              <a:rPr lang="en-US" dirty="0" err="1" smtClean="0"/>
              <a:t>Nagios</a:t>
            </a:r>
            <a:r>
              <a:rPr lang="en-US" dirty="0" smtClean="0"/>
              <a:t> server</a:t>
            </a:r>
          </a:p>
          <a:p>
            <a:pPr eaLnBrk="1" hangingPunct="1"/>
            <a:r>
              <a:rPr lang="en-US" dirty="0" smtClean="0"/>
              <a:t>Great replacement for SNMP</a:t>
            </a:r>
          </a:p>
          <a:p>
            <a:pPr eaLnBrk="1" hangingPunct="1"/>
            <a:r>
              <a:rPr lang="en-US" dirty="0" smtClean="0"/>
              <a:t>Requires some technical knowledge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41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SEND_NSCA Demo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following demo will show you how to monitor disk space on a server using “</a:t>
            </a:r>
            <a:r>
              <a:rPr lang="en-US" dirty="0" err="1" smtClean="0"/>
              <a:t>send_nsca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90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SEND_NSCA Demo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Send_nsca</a:t>
            </a:r>
            <a:r>
              <a:rPr lang="en-US" dirty="0" smtClean="0"/>
              <a:t> demo</a:t>
            </a:r>
          </a:p>
        </p:txBody>
      </p:sp>
      <p:pic>
        <p:nvPicPr>
          <p:cNvPr id="3" name="nagios_demo_send_nsca.wm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25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NSClient</a:t>
            </a:r>
            <a:r>
              <a:rPr lang="en-US" dirty="0" smtClean="0"/>
              <a:t>++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Client for monitoring Windows systems</a:t>
            </a:r>
          </a:p>
          <a:p>
            <a:pPr eaLnBrk="1" hangingPunct="1"/>
            <a:r>
              <a:rPr lang="en-US" dirty="0" smtClean="0"/>
              <a:t>Can monitor disk, CPU, active directory, </a:t>
            </a:r>
            <a:r>
              <a:rPr lang="en-US" dirty="0" err="1" smtClean="0"/>
              <a:t>etc</a:t>
            </a:r>
            <a:endParaRPr lang="en-US" dirty="0" smtClean="0"/>
          </a:p>
          <a:p>
            <a:pPr eaLnBrk="1" hangingPunct="1"/>
            <a:r>
              <a:rPr lang="en-US" dirty="0" smtClean="0"/>
              <a:t>Reduces load on </a:t>
            </a:r>
            <a:r>
              <a:rPr lang="en-US" dirty="0" err="1" smtClean="0"/>
              <a:t>Nagios</a:t>
            </a:r>
            <a:r>
              <a:rPr lang="en-US" dirty="0" smtClean="0"/>
              <a:t> server</a:t>
            </a:r>
          </a:p>
          <a:p>
            <a:pPr eaLnBrk="1" hangingPunct="1"/>
            <a:r>
              <a:rPr lang="en-US" dirty="0" smtClean="0"/>
              <a:t>Increases monitoring accuracy</a:t>
            </a:r>
          </a:p>
          <a:p>
            <a:pPr eaLnBrk="1" hangingPunct="1"/>
            <a:r>
              <a:rPr lang="en-US" dirty="0" smtClean="0"/>
              <a:t>Easy integration with </a:t>
            </a:r>
            <a:r>
              <a:rPr lang="en-US" dirty="0" err="1" smtClean="0"/>
              <a:t>Nagios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709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NSClient</a:t>
            </a:r>
            <a:r>
              <a:rPr lang="en-US" sz="3600" dirty="0" smtClean="0"/>
              <a:t>++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 following demo shows how to monitor Windows using </a:t>
            </a:r>
            <a:r>
              <a:rPr lang="en-US" dirty="0" err="1" smtClean="0"/>
              <a:t>NSClient</a:t>
            </a:r>
            <a:r>
              <a:rPr lang="en-US" dirty="0" smtClean="0"/>
              <a:t>++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48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Nsclient ++ Demo</a:t>
            </a:r>
          </a:p>
        </p:txBody>
      </p:sp>
      <p:pic>
        <p:nvPicPr>
          <p:cNvPr id="4" name="nagios_demo_nsclient.wmv">
            <a:hlinkClick r:id="" action="ppaction://media"/>
          </p:cNvPr>
          <p:cNvPicPr/>
          <p:nvPr>
            <p:ph sz="quarter" idx="13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5047" cy="68580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48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NRPE-NT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New Client that acts like NRPE on Linux</a:t>
            </a:r>
          </a:p>
          <a:p>
            <a:pPr eaLnBrk="1" hangingPunct="1"/>
            <a:r>
              <a:rPr lang="en-US" dirty="0" smtClean="0"/>
              <a:t>Helps monitor processes locally on systems</a:t>
            </a:r>
          </a:p>
          <a:p>
            <a:pPr eaLnBrk="1" hangingPunct="1"/>
            <a:r>
              <a:rPr lang="en-US" dirty="0" smtClean="0"/>
              <a:t>Checks are initiated from </a:t>
            </a:r>
            <a:r>
              <a:rPr lang="en-US" dirty="0" err="1" smtClean="0"/>
              <a:t>Nagios</a:t>
            </a:r>
            <a:endParaRPr lang="en-US" dirty="0" smtClean="0"/>
          </a:p>
          <a:p>
            <a:pPr eaLnBrk="1" hangingPunct="1"/>
            <a:r>
              <a:rPr lang="en-US" dirty="0" smtClean="0"/>
              <a:t>Install </a:t>
            </a:r>
            <a:r>
              <a:rPr lang="en-US" dirty="0" err="1" smtClean="0"/>
              <a:t>NSClient</a:t>
            </a:r>
            <a:r>
              <a:rPr lang="en-US" dirty="0" smtClean="0"/>
              <a:t>++ on server</a:t>
            </a:r>
          </a:p>
          <a:p>
            <a:pPr eaLnBrk="1" hangingPunct="1"/>
            <a:r>
              <a:rPr lang="en-US" dirty="0" smtClean="0"/>
              <a:t>Add the NRPE .</a:t>
            </a:r>
            <a:r>
              <a:rPr lang="en-US" dirty="0" err="1" smtClean="0"/>
              <a:t>dll</a:t>
            </a:r>
            <a:r>
              <a:rPr lang="en-US" dirty="0" smtClean="0"/>
              <a:t> file to enable port 5666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94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19108" y="102274"/>
            <a:ext cx="8148814" cy="1258492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sz="4600" dirty="0" smtClean="0"/>
              <a:t>Meat and Potato Monitoring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93515" y="1360766"/>
            <a:ext cx="4017085" cy="489473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3 AM Rule</a:t>
            </a:r>
          </a:p>
          <a:p>
            <a:pPr eaLnBrk="1" hangingPunct="1"/>
            <a:r>
              <a:rPr lang="en-US" dirty="0" smtClean="0"/>
              <a:t>Monitor critical items first</a:t>
            </a:r>
          </a:p>
          <a:p>
            <a:pPr eaLnBrk="1" hangingPunct="1"/>
            <a:r>
              <a:rPr lang="en-US" dirty="0" smtClean="0"/>
              <a:t>The best monitors check core processes</a:t>
            </a:r>
          </a:p>
          <a:p>
            <a:pPr eaLnBrk="1" hangingPunct="1"/>
            <a:r>
              <a:rPr lang="en-US" dirty="0" smtClean="0"/>
              <a:t>Keep it simple</a:t>
            </a:r>
          </a:p>
          <a:p>
            <a:pPr eaLnBrk="1" hangingPunct="1"/>
            <a:r>
              <a:rPr lang="en-US" dirty="0" smtClean="0"/>
              <a:t>HTTP Checks, Ping Checks</a:t>
            </a:r>
          </a:p>
          <a:p>
            <a:pPr eaLnBrk="1" hangingPunct="1"/>
            <a:r>
              <a:rPr lang="en-US" dirty="0" smtClean="0"/>
              <a:t>Only set up what is necessary</a:t>
            </a:r>
          </a:p>
          <a:p>
            <a:pPr eaLnBrk="1" hangingPunct="1"/>
            <a:r>
              <a:rPr lang="en-US" dirty="0" smtClean="0"/>
              <a:t>Don’t over-monitor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765" y="1809172"/>
            <a:ext cx="3008313" cy="337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4852" y="2235706"/>
            <a:ext cx="8649325" cy="1793167"/>
          </a:xfrm>
        </p:spPr>
        <p:txBody>
          <a:bodyPr>
            <a:normAutofit/>
          </a:bodyPr>
          <a:lstStyle/>
          <a:p>
            <a:r>
              <a:rPr lang="en-US" sz="4600" dirty="0" smtClean="0"/>
              <a:t>Challenges and Solutions</a:t>
            </a:r>
            <a:endParaRPr lang="en-US" sz="4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242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222742" y="456373"/>
            <a:ext cx="6626010" cy="972273"/>
          </a:xfrm>
        </p:spPr>
        <p:txBody>
          <a:bodyPr>
            <a:noAutofit/>
          </a:bodyPr>
          <a:lstStyle/>
          <a:p>
            <a:pPr algn="r"/>
            <a:r>
              <a:rPr lang="en-US" sz="4600" dirty="0"/>
              <a:t>SNMP Challenges</a:t>
            </a:r>
            <a:endParaRPr lang="en-US" sz="4600" dirty="0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831666" y="1666754"/>
            <a:ext cx="4017085" cy="489473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“Simple” Network Management Protocol not so simple</a:t>
            </a:r>
          </a:p>
          <a:p>
            <a:pPr eaLnBrk="1" hangingPunct="1"/>
            <a:r>
              <a:rPr lang="en-US" dirty="0" smtClean="0"/>
              <a:t>Cryptic Messages</a:t>
            </a:r>
          </a:p>
          <a:p>
            <a:pPr eaLnBrk="1" hangingPunct="1"/>
            <a:r>
              <a:rPr lang="en-US" dirty="0" smtClean="0"/>
              <a:t>Hard to understand alerts when problems happen</a:t>
            </a:r>
          </a:p>
          <a:p>
            <a:pPr eaLnBrk="1" hangingPunct="1"/>
            <a:r>
              <a:rPr lang="en-US" dirty="0" smtClean="0"/>
              <a:t>Chatty – Likes to send messages every second</a:t>
            </a:r>
          </a:p>
          <a:p>
            <a:r>
              <a:rPr lang="en-US" dirty="0" smtClean="0"/>
              <a:t>New releases can change OIDs</a:t>
            </a:r>
          </a:p>
          <a:p>
            <a:r>
              <a:rPr lang="en-US" dirty="0" smtClean="0"/>
              <a:t>Outdated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6629" y="272395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SNMP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 a separate system to catch SNMP traps</a:t>
            </a:r>
          </a:p>
          <a:p>
            <a:r>
              <a:rPr lang="en-US" dirty="0" smtClean="0"/>
              <a:t>Process the messages and forward them to </a:t>
            </a:r>
            <a:r>
              <a:rPr lang="en-US" dirty="0" err="1" smtClean="0"/>
              <a:t>Nagios</a:t>
            </a:r>
            <a:r>
              <a:rPr lang="en-US" dirty="0" smtClean="0"/>
              <a:t> using “</a:t>
            </a:r>
            <a:r>
              <a:rPr lang="en-US" dirty="0" err="1" smtClean="0"/>
              <a:t>send_nsca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Try not to use SNMP; work with vendors to provide alternative solutions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4815456" y="2378135"/>
            <a:ext cx="3005588" cy="270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073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94872" y="654607"/>
            <a:ext cx="8110929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Backup and Restore </a:t>
            </a:r>
            <a:r>
              <a:rPr lang="en-US" dirty="0" err="1" smtClean="0"/>
              <a:t>Nagios</a:t>
            </a:r>
            <a:endParaRPr lang="en-US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We needed a way to backup the </a:t>
            </a:r>
            <a:r>
              <a:rPr lang="en-US" dirty="0" err="1" smtClean="0"/>
              <a:t>Nagios</a:t>
            </a:r>
            <a:r>
              <a:rPr lang="en-US" dirty="0" smtClean="0"/>
              <a:t> application and system</a:t>
            </a:r>
          </a:p>
          <a:p>
            <a:r>
              <a:rPr lang="en-US" dirty="0" smtClean="0"/>
              <a:t>Backups are highly recommended!</a:t>
            </a:r>
          </a:p>
          <a:p>
            <a:pPr eaLnBrk="1" hangingPunct="1"/>
            <a:r>
              <a:rPr lang="en-US" dirty="0" err="1" smtClean="0"/>
              <a:t>Nagios</a:t>
            </a:r>
            <a:r>
              <a:rPr lang="en-US" dirty="0" smtClean="0"/>
              <a:t> created a backup/restore script for everybody</a:t>
            </a:r>
          </a:p>
          <a:p>
            <a:pPr eaLnBrk="1" hangingPunct="1"/>
            <a:r>
              <a:rPr lang="en-US" dirty="0" smtClean="0"/>
              <a:t>We created an automated script to perform a backup and a restore every week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57998" y="416689"/>
            <a:ext cx="8414662" cy="992115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Load Challenges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1594452"/>
            <a:ext cx="6400800" cy="3474720"/>
          </a:xfrm>
        </p:spPr>
        <p:txBody>
          <a:bodyPr/>
          <a:lstStyle/>
          <a:p>
            <a:pPr eaLnBrk="1" hangingPunct="1"/>
            <a:r>
              <a:rPr lang="en-US" dirty="0" smtClean="0"/>
              <a:t>At about 500 monitors we realized we needed more hardware</a:t>
            </a:r>
          </a:p>
          <a:p>
            <a:pPr eaLnBrk="1" hangingPunct="1"/>
            <a:r>
              <a:rPr lang="en-US" dirty="0" smtClean="0"/>
              <a:t>At first we upgraded the number of CPU cores </a:t>
            </a:r>
          </a:p>
          <a:p>
            <a:pPr eaLnBrk="1" hangingPunct="1"/>
            <a:r>
              <a:rPr lang="en-US" dirty="0" smtClean="0"/>
              <a:t>At 1,000 we experienced high IO wait times</a:t>
            </a:r>
          </a:p>
          <a:p>
            <a:pPr eaLnBrk="1" hangingPunct="1"/>
            <a:r>
              <a:rPr lang="en-US" dirty="0" smtClean="0"/>
              <a:t>We decreased the check times from every two minutes to every three minutes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346" y="5069172"/>
            <a:ext cx="474938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84813" y="456372"/>
            <a:ext cx="8694295" cy="1567543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Server Load Reduction Techniques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2023915"/>
            <a:ext cx="6400800" cy="4583576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Change the “</a:t>
            </a:r>
            <a:r>
              <a:rPr lang="en-US" dirty="0" err="1" smtClean="0"/>
              <a:t>temp_path</a:t>
            </a:r>
            <a:r>
              <a:rPr lang="en-US" dirty="0" smtClean="0"/>
              <a:t>” and “</a:t>
            </a:r>
            <a:r>
              <a:rPr lang="en-US" dirty="0" err="1" smtClean="0"/>
              <a:t>temp_file</a:t>
            </a:r>
            <a:r>
              <a:rPr lang="en-US" dirty="0" smtClean="0"/>
              <a:t>” locations in the </a:t>
            </a:r>
            <a:r>
              <a:rPr lang="en-US" dirty="0" err="1" smtClean="0"/>
              <a:t>nagios.cfg</a:t>
            </a:r>
            <a:r>
              <a:rPr lang="en-US" dirty="0" smtClean="0"/>
              <a:t> file</a:t>
            </a:r>
          </a:p>
          <a:p>
            <a:pPr eaLnBrk="1" hangingPunct="1"/>
            <a:r>
              <a:rPr lang="en-US" dirty="0" smtClean="0"/>
              <a:t>Point the “</a:t>
            </a:r>
            <a:r>
              <a:rPr lang="en-US" dirty="0" err="1" smtClean="0"/>
              <a:t>status_file</a:t>
            </a:r>
            <a:r>
              <a:rPr lang="en-US" dirty="0" smtClean="0"/>
              <a:t>” parameter to the RAM disk</a:t>
            </a:r>
          </a:p>
          <a:p>
            <a:pPr eaLnBrk="1" hangingPunct="1"/>
            <a:r>
              <a:rPr lang="en-US" dirty="0" smtClean="0"/>
              <a:t>Change the “</a:t>
            </a:r>
            <a:r>
              <a:rPr lang="en-US" dirty="0" err="1" smtClean="0"/>
              <a:t>object_cache_file</a:t>
            </a:r>
            <a:r>
              <a:rPr lang="en-US" dirty="0" smtClean="0"/>
              <a:t>” to the RAM disk</a:t>
            </a:r>
          </a:p>
          <a:p>
            <a:pPr eaLnBrk="1" hangingPunct="1"/>
            <a:r>
              <a:rPr lang="en-US" dirty="0" smtClean="0"/>
              <a:t>Use EMC disk for /</a:t>
            </a:r>
            <a:r>
              <a:rPr lang="en-US" dirty="0" err="1" smtClean="0"/>
              <a:t>var</a:t>
            </a:r>
            <a:r>
              <a:rPr lang="en-US" dirty="0" smtClean="0"/>
              <a:t>/lib and /</a:t>
            </a:r>
            <a:r>
              <a:rPr lang="en-US" dirty="0" err="1" smtClean="0"/>
              <a:t>usr</a:t>
            </a:r>
            <a:r>
              <a:rPr lang="en-US" dirty="0" smtClean="0"/>
              <a:t>/local</a:t>
            </a:r>
          </a:p>
          <a:p>
            <a:pPr eaLnBrk="1" hangingPunct="1"/>
            <a:r>
              <a:rPr lang="en-US" dirty="0"/>
              <a:t>E</a:t>
            </a:r>
            <a:r>
              <a:rPr lang="en-US" dirty="0" smtClean="0"/>
              <a:t>nsure host and service latency times are low</a:t>
            </a:r>
          </a:p>
          <a:p>
            <a:pPr eaLnBrk="1" hangingPunct="1"/>
            <a:r>
              <a:rPr lang="en-US" dirty="0" smtClean="0"/>
              <a:t>Use NRPE and “</a:t>
            </a:r>
            <a:r>
              <a:rPr lang="en-US" dirty="0" err="1" smtClean="0"/>
              <a:t>send_nsca</a:t>
            </a:r>
            <a:r>
              <a:rPr lang="en-US" dirty="0" smtClean="0"/>
              <a:t>”</a:t>
            </a:r>
          </a:p>
          <a:p>
            <a:pPr eaLnBrk="1" hangingPunct="1"/>
            <a:r>
              <a:rPr lang="en-US" dirty="0" smtClean="0"/>
              <a:t>Run interpreted scripts on a separate system whenever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75578" y="1944547"/>
            <a:ext cx="7175351" cy="1793167"/>
          </a:xfrm>
        </p:spPr>
        <p:txBody>
          <a:bodyPr/>
          <a:lstStyle/>
          <a:p>
            <a:pPr algn="ctr"/>
            <a:r>
              <a:rPr lang="en-US" sz="4600" dirty="0" smtClean="0"/>
              <a:t>Items of Interest</a:t>
            </a:r>
            <a:endParaRPr lang="en-US" sz="4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91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Nagios</a:t>
            </a:r>
            <a:r>
              <a:rPr lang="en-US" dirty="0" smtClean="0"/>
              <a:t> Graphs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Meaningful names come from the scripts or programs</a:t>
            </a:r>
          </a:p>
          <a:p>
            <a:pPr eaLnBrk="1" hangingPunct="1"/>
            <a:r>
              <a:rPr lang="en-US" dirty="0" smtClean="0"/>
              <a:t>Renaming graphs can cause the graph to break</a:t>
            </a:r>
          </a:p>
          <a:p>
            <a:pPr eaLnBrk="1" hangingPunct="1"/>
            <a:r>
              <a:rPr lang="en-US" dirty="0" smtClean="0"/>
              <a:t>We built a solution to clean up broken graphs</a:t>
            </a:r>
          </a:p>
          <a:p>
            <a:pPr eaLnBrk="1" hangingPunct="1"/>
            <a:r>
              <a:rPr lang="en-US" dirty="0" smtClean="0"/>
              <a:t>Good graphs have the metric and a clear data source</a:t>
            </a:r>
          </a:p>
          <a:p>
            <a:pPr eaLnBrk="1" hangingPunct="1"/>
            <a:r>
              <a:rPr lang="en-US" dirty="0" smtClean="0"/>
              <a:t>We would like the capability to control the data source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24656" y="634657"/>
            <a:ext cx="8050967" cy="1143000"/>
          </a:xfrm>
        </p:spPr>
        <p:txBody>
          <a:bodyPr/>
          <a:lstStyle/>
          <a:p>
            <a:pPr algn="l" eaLnBrk="1" hangingPunct="1"/>
            <a:r>
              <a:rPr lang="en-US" dirty="0" smtClean="0"/>
              <a:t>Example of a Good Graph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287" y="2612460"/>
            <a:ext cx="7238489" cy="302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44577" y="519696"/>
            <a:ext cx="7661223" cy="1143000"/>
          </a:xfrm>
        </p:spPr>
        <p:txBody>
          <a:bodyPr/>
          <a:lstStyle/>
          <a:p>
            <a:pPr algn="l" eaLnBrk="1" hangingPunct="1"/>
            <a:r>
              <a:rPr lang="en-US" dirty="0" smtClean="0"/>
              <a:t>Example of a Bad Graph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3"/>
          </p:nvPr>
        </p:nvSpPr>
        <p:spPr>
          <a:xfrm>
            <a:off x="1697636" y="2275490"/>
            <a:ext cx="6400800" cy="347472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349" y="2262318"/>
            <a:ext cx="6985000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17581" y="1984231"/>
            <a:ext cx="7175351" cy="1793167"/>
          </a:xfrm>
        </p:spPr>
        <p:txBody>
          <a:bodyPr/>
          <a:lstStyle/>
          <a:p>
            <a:r>
              <a:rPr lang="en-US" sz="4600" dirty="0" smtClean="0"/>
              <a:t>Programs We Migrated</a:t>
            </a:r>
            <a:endParaRPr lang="en-US" sz="4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5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54637" y="729558"/>
            <a:ext cx="7751164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Dev</a:t>
            </a:r>
            <a:r>
              <a:rPr lang="en-US" dirty="0" smtClean="0"/>
              <a:t>, Test, and Production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sz="quarter" idx="13"/>
          </p:nvPr>
        </p:nvSpPr>
        <p:spPr>
          <a:xfrm>
            <a:off x="1532744" y="2299457"/>
            <a:ext cx="6400800" cy="3474720"/>
          </a:xfrm>
        </p:spPr>
        <p:txBody>
          <a:bodyPr/>
          <a:lstStyle/>
          <a:p>
            <a:pPr eaLnBrk="1" hangingPunct="1"/>
            <a:r>
              <a:rPr lang="en-US" dirty="0" err="1" smtClean="0"/>
              <a:t>Dev</a:t>
            </a:r>
            <a:r>
              <a:rPr lang="en-US" dirty="0" smtClean="0"/>
              <a:t>, Test, Prod environment is ideal</a:t>
            </a:r>
          </a:p>
          <a:p>
            <a:pPr eaLnBrk="1" hangingPunct="1"/>
            <a:r>
              <a:rPr lang="en-US" dirty="0" smtClean="0"/>
              <a:t>One system is not enough</a:t>
            </a:r>
          </a:p>
          <a:p>
            <a:pPr eaLnBrk="1" hangingPunct="1"/>
            <a:r>
              <a:rPr lang="en-US" dirty="0" smtClean="0"/>
              <a:t>New alerts should be tested before deployment</a:t>
            </a:r>
          </a:p>
          <a:p>
            <a:pPr eaLnBrk="1" hangingPunct="1"/>
            <a:r>
              <a:rPr lang="en-US" dirty="0" smtClean="0"/>
              <a:t>New alerts can cause load on the system or unexpected problems</a:t>
            </a:r>
          </a:p>
          <a:p>
            <a:pPr eaLnBrk="1" hangingPunct="1"/>
            <a:r>
              <a:rPr lang="en-US" dirty="0" smtClean="0"/>
              <a:t>New releases of </a:t>
            </a:r>
            <a:r>
              <a:rPr lang="en-US" dirty="0" err="1" smtClean="0"/>
              <a:t>Nagios</a:t>
            </a:r>
            <a:r>
              <a:rPr lang="en-US" dirty="0" smtClean="0"/>
              <a:t> should be tested and deployed after thorough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54636" y="394339"/>
            <a:ext cx="7616252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Customizing the Wizards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We needed custom wizards</a:t>
            </a:r>
          </a:p>
          <a:p>
            <a:pPr eaLnBrk="1" hangingPunct="1"/>
            <a:r>
              <a:rPr lang="en-US" dirty="0" err="1" smtClean="0"/>
              <a:t>Nagios</a:t>
            </a:r>
            <a:r>
              <a:rPr lang="en-US" dirty="0" smtClean="0"/>
              <a:t> team created wizards for us</a:t>
            </a:r>
          </a:p>
          <a:p>
            <a:pPr eaLnBrk="1" hangingPunct="1"/>
            <a:r>
              <a:rPr lang="en-US" dirty="0" smtClean="0"/>
              <a:t>We adapted some wizards to our needs</a:t>
            </a:r>
          </a:p>
          <a:p>
            <a:pPr eaLnBrk="1" hangingPunct="1"/>
            <a:r>
              <a:rPr lang="en-US" dirty="0" smtClean="0"/>
              <a:t>Requires PHP knowledge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0123" y="2284974"/>
            <a:ext cx="2414978" cy="294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113" y="491844"/>
            <a:ext cx="5276488" cy="921174"/>
          </a:xfrm>
        </p:spPr>
        <p:txBody>
          <a:bodyPr/>
          <a:lstStyle/>
          <a:p>
            <a:pPr algn="r"/>
            <a:r>
              <a:rPr lang="en-US" sz="4600" dirty="0" smtClean="0"/>
              <a:t>Creating a Map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1789577"/>
            <a:ext cx="4017085" cy="341645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378" dirty="0" smtClean="0"/>
              <a:t>We needed a map for the alerts</a:t>
            </a:r>
          </a:p>
          <a:p>
            <a:r>
              <a:rPr lang="en-US" sz="2378" dirty="0" smtClean="0"/>
              <a:t>We custom created our own map</a:t>
            </a:r>
          </a:p>
          <a:p>
            <a:r>
              <a:rPr lang="en-US" sz="2378" dirty="0" smtClean="0"/>
              <a:t>Our map queries the </a:t>
            </a:r>
            <a:r>
              <a:rPr lang="en-US" sz="2378" dirty="0" err="1" smtClean="0"/>
              <a:t>Nagios</a:t>
            </a:r>
            <a:r>
              <a:rPr lang="en-US" sz="2378" dirty="0" smtClean="0"/>
              <a:t> database directly for information</a:t>
            </a:r>
            <a:endParaRPr lang="en-US" sz="2378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765" y="2440605"/>
            <a:ext cx="28860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510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Globe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90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54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Programs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BAC</a:t>
            </a:r>
          </a:p>
          <a:p>
            <a:pPr eaLnBrk="1" hangingPunct="1"/>
            <a:r>
              <a:rPr lang="en-US" dirty="0" err="1" smtClean="0"/>
              <a:t>SiteScope</a:t>
            </a:r>
            <a:r>
              <a:rPr lang="en-US" dirty="0" smtClean="0"/>
              <a:t> 6</a:t>
            </a:r>
          </a:p>
          <a:p>
            <a:pPr eaLnBrk="1" hangingPunct="1"/>
            <a:r>
              <a:rPr lang="en-US" dirty="0" err="1" smtClean="0"/>
              <a:t>SiteScope</a:t>
            </a:r>
            <a:r>
              <a:rPr lang="en-US" dirty="0" smtClean="0"/>
              <a:t> 8</a:t>
            </a:r>
          </a:p>
          <a:p>
            <a:pPr eaLnBrk="1" hangingPunct="1"/>
            <a:r>
              <a:rPr lang="en-US" dirty="0" err="1" smtClean="0"/>
              <a:t>Foglight</a:t>
            </a:r>
            <a:r>
              <a:rPr lang="en-US" dirty="0" smtClean="0"/>
              <a:t> – monitors Java processes and </a:t>
            </a:r>
            <a:r>
              <a:rPr lang="en-US" dirty="0" err="1" smtClean="0"/>
              <a:t>WebLogic</a:t>
            </a:r>
            <a:endParaRPr lang="en-US" dirty="0" smtClean="0"/>
          </a:p>
          <a:p>
            <a:pPr eaLnBrk="1" hangingPunct="1"/>
            <a:r>
              <a:rPr lang="en-US" dirty="0" err="1" smtClean="0"/>
              <a:t>ProcessError</a:t>
            </a:r>
            <a:r>
              <a:rPr lang="en-US" dirty="0" smtClean="0"/>
              <a:t> ( Nu Skin Custom Email Solution )</a:t>
            </a:r>
          </a:p>
          <a:p>
            <a:pPr eaLnBrk="1" hangingPunct="1"/>
            <a:r>
              <a:rPr lang="en-US" dirty="0" smtClean="0"/>
              <a:t>Notify Attention</a:t>
            </a:r>
          </a:p>
          <a:p>
            <a:pPr eaLnBrk="1" hangingPunct="1"/>
            <a:r>
              <a:rPr lang="en-US" dirty="0" smtClean="0"/>
              <a:t>Custom scripts on Linux systems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0480" y="280660"/>
            <a:ext cx="4590459" cy="1143000"/>
          </a:xfrm>
        </p:spPr>
        <p:txBody>
          <a:bodyPr/>
          <a:lstStyle/>
          <a:p>
            <a:r>
              <a:rPr lang="en-US" dirty="0" err="1" smtClean="0"/>
              <a:t>SiteScope</a:t>
            </a:r>
            <a:r>
              <a:rPr lang="en-US" dirty="0" smtClean="0"/>
              <a:t> 6, 8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53776" y="1091327"/>
            <a:ext cx="3346704" cy="5434340"/>
          </a:xfrm>
        </p:spPr>
        <p:txBody>
          <a:bodyPr>
            <a:noAutofit/>
          </a:bodyPr>
          <a:lstStyle/>
          <a:p>
            <a:r>
              <a:rPr lang="en-US" dirty="0" err="1" smtClean="0"/>
              <a:t>SiteScope</a:t>
            </a:r>
            <a:r>
              <a:rPr lang="en-US" dirty="0" smtClean="0"/>
              <a:t> is one of HP tools for monitoring</a:t>
            </a:r>
          </a:p>
          <a:p>
            <a:r>
              <a:rPr lang="en-US" dirty="0" smtClean="0"/>
              <a:t>We gathered inventory on the alerts</a:t>
            </a:r>
          </a:p>
          <a:p>
            <a:r>
              <a:rPr lang="en-US" dirty="0" smtClean="0"/>
              <a:t>Migrated alerts one at a time</a:t>
            </a:r>
          </a:p>
          <a:p>
            <a:r>
              <a:rPr lang="en-US" dirty="0" err="1" smtClean="0"/>
              <a:t>Nagios</a:t>
            </a:r>
            <a:r>
              <a:rPr lang="en-US" dirty="0" smtClean="0"/>
              <a:t> has plugins for most alerts</a:t>
            </a:r>
            <a:endParaRPr lang="en-US" dirty="0"/>
          </a:p>
          <a:p>
            <a:r>
              <a:rPr lang="en-US" dirty="0" smtClean="0"/>
              <a:t>After migrating alerts, we uncovered existing problems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6940" y="2268620"/>
            <a:ext cx="2793167" cy="228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84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83014" y="277792"/>
            <a:ext cx="87242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111" dirty="0" smtClean="0"/>
              <a:t>Migrating BAC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4000" dirty="0" smtClean="0"/>
              <a:t>(HP Business Availability Center)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BAC was used to monitor complex business processes</a:t>
            </a:r>
          </a:p>
          <a:p>
            <a:r>
              <a:rPr lang="en-US" dirty="0" smtClean="0"/>
              <a:t>BAC alerts were ignored</a:t>
            </a:r>
          </a:p>
          <a:p>
            <a:pPr eaLnBrk="1" hangingPunct="1"/>
            <a:r>
              <a:rPr lang="en-US" dirty="0" smtClean="0"/>
              <a:t>The cost per monitor was about $1300</a:t>
            </a:r>
          </a:p>
          <a:p>
            <a:pPr eaLnBrk="1" hangingPunct="1"/>
            <a:r>
              <a:rPr lang="en-US" dirty="0" smtClean="0"/>
              <a:t>BAC monitors were migrated one at a time to Selenium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9703" y="2841306"/>
            <a:ext cx="4048864" cy="221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469" y="575427"/>
            <a:ext cx="7495081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Migrating NNM</a:t>
            </a:r>
            <a:br>
              <a:rPr lang="en-US" dirty="0" smtClean="0"/>
            </a:br>
            <a:r>
              <a:rPr lang="en-US" dirty="0" smtClean="0"/>
              <a:t> (Network Node Manager)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40688" y="2916820"/>
            <a:ext cx="6400800" cy="3474720"/>
          </a:xfrm>
        </p:spPr>
        <p:txBody>
          <a:bodyPr>
            <a:normAutofit/>
          </a:bodyPr>
          <a:lstStyle/>
          <a:p>
            <a:r>
              <a:rPr lang="en-US" dirty="0" smtClean="0"/>
              <a:t>NNM is an HP tool for monitoring network devices</a:t>
            </a:r>
          </a:p>
          <a:p>
            <a:r>
              <a:rPr lang="en-US" dirty="0" smtClean="0"/>
              <a:t>We built a Selenium script to migrate NNM</a:t>
            </a:r>
          </a:p>
          <a:p>
            <a:r>
              <a:rPr lang="en-US" dirty="0" smtClean="0"/>
              <a:t>Heavy load on system because of SNMP traps</a:t>
            </a:r>
          </a:p>
          <a:p>
            <a:r>
              <a:rPr lang="en-US" dirty="0" smtClean="0"/>
              <a:t>NNM spammed the Help Desk</a:t>
            </a:r>
            <a:endParaRPr lang="en-US" dirty="0"/>
          </a:p>
          <a:p>
            <a:r>
              <a:rPr lang="en-US" dirty="0" smtClean="0"/>
              <a:t>Monitors “Cried Wolf” frequently</a:t>
            </a:r>
          </a:p>
          <a:p>
            <a:r>
              <a:rPr lang="en-US" dirty="0" smtClean="0"/>
              <a:t>Difficult to manage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49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5195</TotalTime>
  <Words>2634</Words>
  <Application>Microsoft Macintosh PowerPoint</Application>
  <PresentationFormat>On-screen Show (4:3)</PresentationFormat>
  <Paragraphs>237</Paragraphs>
  <Slides>53</Slides>
  <Notes>32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Slipstream</vt:lpstr>
      <vt:lpstr>Nagios XI Large Implementation Tips and Tricks   by Nathan Broderick nroderick@nuskin.com nagios@aivector.com</vt:lpstr>
      <vt:lpstr>How to Start</vt:lpstr>
      <vt:lpstr>Planning</vt:lpstr>
      <vt:lpstr>Meat and Potato Monitoring </vt:lpstr>
      <vt:lpstr>Programs We Migrated</vt:lpstr>
      <vt:lpstr>Programs</vt:lpstr>
      <vt:lpstr>SiteScope 6, 8</vt:lpstr>
      <vt:lpstr>Migrating BAC  (HP Business Availability Center)</vt:lpstr>
      <vt:lpstr>Migrating NNM  (Network Node Manager)</vt:lpstr>
      <vt:lpstr>Replacing Foglight with JMX</vt:lpstr>
      <vt:lpstr>Custom Scripts</vt:lpstr>
      <vt:lpstr>Custom Email Solution</vt:lpstr>
      <vt:lpstr>Old Alerts</vt:lpstr>
      <vt:lpstr>Slide 14</vt:lpstr>
      <vt:lpstr>Programs We integrated into Nagios</vt:lpstr>
      <vt:lpstr>Choose the Nagios Monitoring Method</vt:lpstr>
      <vt:lpstr>Integrating with OEM ( Oracle Enterprise Manager )</vt:lpstr>
      <vt:lpstr>Integrating SAP</vt:lpstr>
      <vt:lpstr>Tools We Use with Nagios</vt:lpstr>
      <vt:lpstr>Selenium</vt:lpstr>
      <vt:lpstr>Recording in Selenium</vt:lpstr>
      <vt:lpstr>Selenium Demo</vt:lpstr>
      <vt:lpstr>Playback in Selenium</vt:lpstr>
      <vt:lpstr>Slide 24</vt:lpstr>
      <vt:lpstr>Using the Selenium Script</vt:lpstr>
      <vt:lpstr>Slide 26</vt:lpstr>
      <vt:lpstr>Working Demo of Nagios and Selenium</vt:lpstr>
      <vt:lpstr>Slide 28</vt:lpstr>
      <vt:lpstr>Mechanize</vt:lpstr>
      <vt:lpstr>NRPE ( Nagios Remote Program Execution )</vt:lpstr>
      <vt:lpstr>NRPE Demo</vt:lpstr>
      <vt:lpstr>NRPE Demo</vt:lpstr>
      <vt:lpstr>SEND_NSCA</vt:lpstr>
      <vt:lpstr>SEND_NSCA Demo</vt:lpstr>
      <vt:lpstr>SEND_NSCA Demo</vt:lpstr>
      <vt:lpstr>NSClient++</vt:lpstr>
      <vt:lpstr>NSClient++</vt:lpstr>
      <vt:lpstr>Nsclient ++ Demo</vt:lpstr>
      <vt:lpstr>NRPE-NT</vt:lpstr>
      <vt:lpstr>Challenges and Solutions</vt:lpstr>
      <vt:lpstr>SNMP Challenges</vt:lpstr>
      <vt:lpstr>SNMP Solutions</vt:lpstr>
      <vt:lpstr>Backup and Restore Nagios</vt:lpstr>
      <vt:lpstr>Load Challenges</vt:lpstr>
      <vt:lpstr>Server Load Reduction Techniques</vt:lpstr>
      <vt:lpstr>Items of Interest</vt:lpstr>
      <vt:lpstr>Nagios Graphs</vt:lpstr>
      <vt:lpstr>Example of a Good Graph</vt:lpstr>
      <vt:lpstr>Example of a Bad Graph</vt:lpstr>
      <vt:lpstr>Dev, Test, and Production</vt:lpstr>
      <vt:lpstr>Customizing the Wizards</vt:lpstr>
      <vt:lpstr>Creating a Map</vt:lpstr>
      <vt:lpstr>Custom Globe</vt:lpstr>
    </vt:vector>
  </TitlesOfParts>
  <Company>AI Vector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Nagios Presentation</dc:title>
  <dc:creator>Nate Broderick</dc:creator>
  <cp:lastModifiedBy>Nate Broderick</cp:lastModifiedBy>
  <cp:revision>137</cp:revision>
  <dcterms:created xsi:type="dcterms:W3CDTF">2011-09-29T14:05:32Z</dcterms:created>
  <dcterms:modified xsi:type="dcterms:W3CDTF">2011-09-29T14:15:41Z</dcterms:modified>
</cp:coreProperties>
</file>